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0" r:id="rId5"/>
    <p:sldId id="280" r:id="rId6"/>
    <p:sldId id="274" r:id="rId7"/>
    <p:sldId id="275" r:id="rId8"/>
    <p:sldId id="276" r:id="rId9"/>
    <p:sldId id="281" r:id="rId10"/>
    <p:sldId id="278" r:id="rId11"/>
    <p:sldId id="286" r:id="rId12"/>
    <p:sldId id="282" r:id="rId13"/>
    <p:sldId id="283" r:id="rId14"/>
    <p:sldId id="284" r:id="rId15"/>
    <p:sldId id="285" r:id="rId16"/>
    <p:sldId id="279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D31"/>
    <a:srgbClr val="F05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27CE2-BC8B-72B0-D03D-7D49611E0598}" v="194" dt="2025-04-29T13:02:30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rma">
            <a:extLst>
              <a:ext uri="{FF2B5EF4-FFF2-40B4-BE49-F238E27FC236}">
                <a16:creationId xmlns:a16="http://schemas.microsoft.com/office/drawing/2014/main" id="{3D24C622-ACCD-9F07-135F-ABBBC1B38CF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5" name="Espaço Reservado para Título 1">
            <a:extLst>
              <a:ext uri="{FF2B5EF4-FFF2-40B4-BE49-F238E27FC236}">
                <a16:creationId xmlns:a16="http://schemas.microsoft.com/office/drawing/2014/main" id="{7C9338D8-9405-EDB4-6CAE-55C6EBA5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2631246"/>
            <a:ext cx="92500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5000" b="1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FC3760AB-5BB7-655A-0F3F-B53307952B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1122" y="4061930"/>
            <a:ext cx="7272130" cy="230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226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F1337A43-0165-D28D-2443-6DE797C57D5E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8DF393-7764-2494-AD5D-AC62705CC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84" y="511628"/>
            <a:ext cx="8371115" cy="838201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endParaRPr lang="pt-BR" sz="4000">
              <a:solidFill>
                <a:srgbClr val="F0562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DFE122-FC83-0D62-385F-4683459D29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8083" y="1606965"/>
            <a:ext cx="10107151" cy="4739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F0562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482248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orma&#10;&#10;Descrição gerada automaticamente">
            <a:extLst>
              <a:ext uri="{FF2B5EF4-FFF2-40B4-BE49-F238E27FC236}">
                <a16:creationId xmlns:a16="http://schemas.microsoft.com/office/drawing/2014/main" id="{61730BF8-40A0-CD71-5256-3D3A543A94E2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DB5A11-BB87-A403-58C3-25BC573139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8083" y="1606965"/>
            <a:ext cx="10107151" cy="4739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A7667C-30E2-7670-AD7A-F11B5E5C8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84" y="511628"/>
            <a:ext cx="8371115" cy="838201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endParaRPr lang="pt-BR" sz="40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37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orma, Retângulo&#10;&#10;Descrição gerada automaticamente">
            <a:extLst>
              <a:ext uri="{FF2B5EF4-FFF2-40B4-BE49-F238E27FC236}">
                <a16:creationId xmlns:a16="http://schemas.microsoft.com/office/drawing/2014/main" id="{0AFD24FD-BD44-3742-CF21-0D3C8FC61C9A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0587EB5-3E53-7BBE-BB09-4EFEA07EF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84" y="511628"/>
            <a:ext cx="8371115" cy="838201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endParaRPr lang="pt-BR" sz="40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5A6FE150-1D32-6E46-D6C0-97EA3BE89B3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8083" y="1606965"/>
            <a:ext cx="10107151" cy="4739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689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Polígono&#10;&#10;Descrição gerada automaticamente">
            <a:extLst>
              <a:ext uri="{FF2B5EF4-FFF2-40B4-BE49-F238E27FC236}">
                <a16:creationId xmlns:a16="http://schemas.microsoft.com/office/drawing/2014/main" id="{07476C06-1289-0E33-A166-D4398C35CFBA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104A797-B478-1B66-1515-9EE9E8ED5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686" y="1436914"/>
            <a:ext cx="8588828" cy="3984172"/>
          </a:xfrm>
        </p:spPr>
        <p:txBody>
          <a:bodyPr>
            <a:normAutofit/>
          </a:bodyPr>
          <a:lstStyle>
            <a:lvl1pPr>
              <a:defRPr sz="4000" b="0"/>
            </a:lvl1pPr>
          </a:lstStyle>
          <a:p>
            <a:endParaRPr lang="pt-BR" sz="3500">
              <a:solidFill>
                <a:srgbClr val="023D3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829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Diagrama de Venn&#10;&#10;Descrição gerada automaticamente">
            <a:extLst>
              <a:ext uri="{FF2B5EF4-FFF2-40B4-BE49-F238E27FC236}">
                <a16:creationId xmlns:a16="http://schemas.microsoft.com/office/drawing/2014/main" id="{9A127CA5-C71F-D920-181A-FED875333B67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3B65ED0-30D3-0298-5F6B-73DD40D59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972" y="1436914"/>
            <a:ext cx="5061858" cy="3984172"/>
          </a:xfrm>
        </p:spPr>
        <p:txBody>
          <a:bodyPr>
            <a:normAutofit/>
          </a:bodyPr>
          <a:lstStyle/>
          <a:p>
            <a:endParaRPr lang="pt-BR" sz="3500">
              <a:solidFill>
                <a:srgbClr val="023D3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812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1D0942A-77CC-F38F-B84A-DFC2338A907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790EF3B-6CE1-01D8-74DD-2EF9E7F05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511627"/>
            <a:ext cx="7315202" cy="1502229"/>
          </a:xfrm>
        </p:spPr>
        <p:txBody>
          <a:bodyPr>
            <a:normAutofit/>
          </a:bodyPr>
          <a:lstStyle/>
          <a:p>
            <a:endParaRPr lang="pt-BR" sz="4000">
              <a:solidFill>
                <a:srgbClr val="023D3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A98D8992-6ECB-5BB9-C3AD-CE5497C960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8083" y="2295938"/>
            <a:ext cx="8039813" cy="4050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0677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4445B5C3-2CC9-C7E1-D75A-1A34B9AF83FB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B64B779-8960-37B7-CA0D-CD0F238AE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84" y="511628"/>
            <a:ext cx="8371115" cy="838201"/>
          </a:xfrm>
        </p:spPr>
        <p:txBody>
          <a:bodyPr>
            <a:normAutofit/>
          </a:bodyPr>
          <a:lstStyle/>
          <a:p>
            <a:endParaRPr lang="pt-BR" sz="4000">
              <a:solidFill>
                <a:srgbClr val="023D3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0F9A7AA0-F757-2B9A-161C-B3C849B34B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8083" y="1775932"/>
            <a:ext cx="8371115" cy="457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147774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iagrama&#10;&#10;Descrição gerada automaticamente com confiança média">
            <a:extLst>
              <a:ext uri="{FF2B5EF4-FFF2-40B4-BE49-F238E27FC236}">
                <a16:creationId xmlns:a16="http://schemas.microsoft.com/office/drawing/2014/main" id="{A95D7466-2AD9-3A1A-7318-F005FD9478BF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C8885F1-CC05-947C-EBBC-09D7CC7DD00B}"/>
              </a:ext>
            </a:extLst>
          </p:cNvPr>
          <p:cNvSpPr txBox="1"/>
          <p:nvPr userDrawn="1"/>
        </p:nvSpPr>
        <p:spPr>
          <a:xfrm>
            <a:off x="6357257" y="3013501"/>
            <a:ext cx="2841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57192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53FD36ED-68DE-68AF-392D-2EDEE22F9032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13BC6CA-1E14-3043-F7A5-EC64023E9E54}"/>
              </a:ext>
            </a:extLst>
          </p:cNvPr>
          <p:cNvSpPr txBox="1"/>
          <p:nvPr userDrawn="1"/>
        </p:nvSpPr>
        <p:spPr>
          <a:xfrm>
            <a:off x="6357257" y="3013501"/>
            <a:ext cx="2841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rgbClr val="023D31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410223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D4139EEC-A2DC-0645-B639-C93B50692B54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6064EF-0484-60A0-62F2-F151D01CBCAE}"/>
              </a:ext>
            </a:extLst>
          </p:cNvPr>
          <p:cNvSpPr txBox="1"/>
          <p:nvPr userDrawn="1"/>
        </p:nvSpPr>
        <p:spPr>
          <a:xfrm>
            <a:off x="6357257" y="3013501"/>
            <a:ext cx="2841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96659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AA0B73C9-7FBB-5001-15BC-BF464F3A28A3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20F4B89-EBE6-35ED-2A55-370083E11738}"/>
              </a:ext>
            </a:extLst>
          </p:cNvPr>
          <p:cNvSpPr txBox="1"/>
          <p:nvPr userDrawn="1"/>
        </p:nvSpPr>
        <p:spPr>
          <a:xfrm>
            <a:off x="3413760" y="284480"/>
            <a:ext cx="581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>
              <a:solidFill>
                <a:srgbClr val="023D31"/>
              </a:solidFill>
            </a:endParaRPr>
          </a:p>
        </p:txBody>
      </p:sp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33775143-325C-3A1E-72D2-181D3176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2631246"/>
            <a:ext cx="92500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5000" b="1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BA4B1F0C-7EF7-574C-D2A5-DEFDE937D1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1122" y="4061930"/>
            <a:ext cx="7272130" cy="230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295288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CB44200-3608-CC0B-FFA7-E8449B4BCF3E}"/>
              </a:ext>
            </a:extLst>
          </p:cNvPr>
          <p:cNvSpPr txBox="1"/>
          <p:nvPr userDrawn="1"/>
        </p:nvSpPr>
        <p:spPr>
          <a:xfrm>
            <a:off x="8067040" y="4145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2" name="Imagem 1" descr="Diagrama&#10;&#10;Descrição gerada automaticamente com confiança média">
            <a:extLst>
              <a:ext uri="{FF2B5EF4-FFF2-40B4-BE49-F238E27FC236}">
                <a16:creationId xmlns:a16="http://schemas.microsoft.com/office/drawing/2014/main" id="{634A662E-FE88-74AF-7239-6B1693F81190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165168E-3908-5057-67B1-8893CFB3114A}"/>
              </a:ext>
            </a:extLst>
          </p:cNvPr>
          <p:cNvSpPr txBox="1"/>
          <p:nvPr userDrawn="1"/>
        </p:nvSpPr>
        <p:spPr>
          <a:xfrm>
            <a:off x="2253343" y="1837844"/>
            <a:ext cx="2841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723812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CB44200-3608-CC0B-FFA7-E8449B4BCF3E}"/>
              </a:ext>
            </a:extLst>
          </p:cNvPr>
          <p:cNvSpPr txBox="1"/>
          <p:nvPr userDrawn="1"/>
        </p:nvSpPr>
        <p:spPr>
          <a:xfrm>
            <a:off x="8067040" y="4145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2" name="Imagem 1" descr="Diagrama&#10;&#10;Descrição gerada automaticamente com confiança média">
            <a:extLst>
              <a:ext uri="{FF2B5EF4-FFF2-40B4-BE49-F238E27FC236}">
                <a16:creationId xmlns:a16="http://schemas.microsoft.com/office/drawing/2014/main" id="{FC8F4F17-5085-5760-AC5E-F851B643EF09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2FB8AA0-6AD3-5F8E-051A-AC11BC8099D3}"/>
              </a:ext>
            </a:extLst>
          </p:cNvPr>
          <p:cNvSpPr txBox="1"/>
          <p:nvPr userDrawn="1"/>
        </p:nvSpPr>
        <p:spPr>
          <a:xfrm>
            <a:off x="2253343" y="1837844"/>
            <a:ext cx="2841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76880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CB44200-3608-CC0B-FFA7-E8449B4BCF3E}"/>
              </a:ext>
            </a:extLst>
          </p:cNvPr>
          <p:cNvSpPr txBox="1"/>
          <p:nvPr userDrawn="1"/>
        </p:nvSpPr>
        <p:spPr>
          <a:xfrm>
            <a:off x="8067040" y="4145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318F5BF2-B53F-E115-9B92-A52091E209B5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C3AAAAA-1D30-3C6C-B345-9BA1324FA492}"/>
              </a:ext>
            </a:extLst>
          </p:cNvPr>
          <p:cNvSpPr txBox="1"/>
          <p:nvPr userDrawn="1"/>
        </p:nvSpPr>
        <p:spPr>
          <a:xfrm>
            <a:off x="2253343" y="1837844"/>
            <a:ext cx="2841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rgbClr val="023D31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739070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CB44200-3608-CC0B-FFA7-E8449B4BCF3E}"/>
              </a:ext>
            </a:extLst>
          </p:cNvPr>
          <p:cNvSpPr txBox="1"/>
          <p:nvPr userDrawn="1"/>
        </p:nvSpPr>
        <p:spPr>
          <a:xfrm>
            <a:off x="8067040" y="4145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Imagem 2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65300D2D-64E6-BDCB-8296-AA4D310D29C2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05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CB44200-3608-CC0B-FFA7-E8449B4BCF3E}"/>
              </a:ext>
            </a:extLst>
          </p:cNvPr>
          <p:cNvSpPr txBox="1"/>
          <p:nvPr userDrawn="1"/>
        </p:nvSpPr>
        <p:spPr>
          <a:xfrm>
            <a:off x="8067040" y="4145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07FDD5C0-6DA3-29E7-504C-ED808345D14E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78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51A880D-7022-89D0-6CF3-5B8E12A6CC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07915D-03A4-3878-DF02-9A623B31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72" y="385003"/>
            <a:ext cx="6838123" cy="1325563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6490FD1E-0701-8BCE-1BFA-C6831ABEE5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5243" y="1855445"/>
            <a:ext cx="6033052" cy="362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7623339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com camiseta branca&#10;&#10;Descrição gerada automaticamente com confiança média">
            <a:extLst>
              <a:ext uri="{FF2B5EF4-FFF2-40B4-BE49-F238E27FC236}">
                <a16:creationId xmlns:a16="http://schemas.microsoft.com/office/drawing/2014/main" id="{CA82A746-60B4-A8DF-6383-9605529010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07915D-03A4-3878-DF02-9A623B31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5" y="504272"/>
            <a:ext cx="6838123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5A1EE772-6570-C978-9F93-2508D9C20F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6954" y="1984654"/>
            <a:ext cx="6241775" cy="362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718011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88518B78-22DF-D71E-57EF-8C917C85C2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42A7495-2BAA-2446-159C-4F92E8FF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385003"/>
            <a:ext cx="7822095" cy="1325563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264159CC-6A34-E972-01A5-26F0343C12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5243" y="1855445"/>
            <a:ext cx="6033052" cy="362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866266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 andando de skate&#10;&#10;Descrição gerada automaticamente com confiança média">
            <a:extLst>
              <a:ext uri="{FF2B5EF4-FFF2-40B4-BE49-F238E27FC236}">
                <a16:creationId xmlns:a16="http://schemas.microsoft.com/office/drawing/2014/main" id="{335B1891-645D-8818-BFA2-2DBCC70BCA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EABE04A-6D71-9933-E2BA-15DF77A3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5" y="504272"/>
            <a:ext cx="6838123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C3D3963-4FBC-3F9E-37D5-4CC05C11FBD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6954" y="1984654"/>
            <a:ext cx="5019263" cy="362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951153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ao lado de computador&#10;&#10;Descrição gerada automaticamente com confiança média">
            <a:extLst>
              <a:ext uri="{FF2B5EF4-FFF2-40B4-BE49-F238E27FC236}">
                <a16:creationId xmlns:a16="http://schemas.microsoft.com/office/drawing/2014/main" id="{194E6051-5C79-7503-2475-4CCEB26BB4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7C4028E-FA27-896B-5814-979CC6E9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72" y="385003"/>
            <a:ext cx="6838123" cy="1325563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F9750D8A-5500-DE5E-ED45-150AFA329C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60435" y="1855445"/>
            <a:ext cx="5247860" cy="362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7244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Padrão do plano de fundo&#10;&#10;Descrição gerada automaticamente">
            <a:extLst>
              <a:ext uri="{FF2B5EF4-FFF2-40B4-BE49-F238E27FC236}">
                <a16:creationId xmlns:a16="http://schemas.microsoft.com/office/drawing/2014/main" id="{8A6569BC-7571-14B5-EBA7-D9EBCF41E18A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89BA2E8D-8186-C290-0E6F-EC6D5EDA4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2631246"/>
            <a:ext cx="92500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5000" b="1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AC8FEB7-1090-8EB5-2A2A-E3447EDC50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1122" y="4061930"/>
            <a:ext cx="7272130" cy="230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38336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com cabelo escuro em fundo branco&#10;&#10;Descrição gerada automaticamente">
            <a:extLst>
              <a:ext uri="{FF2B5EF4-FFF2-40B4-BE49-F238E27FC236}">
                <a16:creationId xmlns:a16="http://schemas.microsoft.com/office/drawing/2014/main" id="{25156993-63B2-297D-C317-2171AB6C43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B117978-168B-CAA4-273E-34B953E3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5" y="504272"/>
            <a:ext cx="6838123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B3E43ADB-A1A9-EE88-8C5D-78F283312E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6954" y="1984654"/>
            <a:ext cx="5486403" cy="362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30887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Mulher com celular na mão&#10;&#10;Descrição gerada automaticamente">
            <a:extLst>
              <a:ext uri="{FF2B5EF4-FFF2-40B4-BE49-F238E27FC236}">
                <a16:creationId xmlns:a16="http://schemas.microsoft.com/office/drawing/2014/main" id="{5C19515D-3CA1-5486-5503-BEA5B2914E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7C4028E-FA27-896B-5814-979CC6E9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418" y="385003"/>
            <a:ext cx="6877878" cy="1325563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F9750D8A-5500-DE5E-ED45-150AFA329C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54148" y="1855445"/>
            <a:ext cx="5854147" cy="362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807423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17878571-7F00-A619-488F-78F24F0A2A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B117978-168B-CAA4-273E-34B953E3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5" y="504272"/>
            <a:ext cx="6838123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B3E43ADB-A1A9-EE88-8C5D-78F283312E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6954" y="1984654"/>
            <a:ext cx="5486403" cy="362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023D3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9706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áfico&#10;&#10;Descrição gerada automaticamente">
            <a:extLst>
              <a:ext uri="{FF2B5EF4-FFF2-40B4-BE49-F238E27FC236}">
                <a16:creationId xmlns:a16="http://schemas.microsoft.com/office/drawing/2014/main" id="{57432925-782C-E047-5596-3948C02907B8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5244A3-0A0A-D27C-7188-BFC6A744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2631246"/>
            <a:ext cx="92500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5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106ECBDA-FAA3-4CA5-07C0-06DE233A48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1122" y="4061930"/>
            <a:ext cx="7272130" cy="230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79930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43C8BB9A-E935-2E0E-E998-44B7FEC6AE54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75A86A7-767C-3272-79A3-FECB42D4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2631246"/>
            <a:ext cx="92500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5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524A3DDA-D19D-7067-CF8B-C4585CB523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1122" y="4061930"/>
            <a:ext cx="7272130" cy="230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73825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A68AF716-5628-C394-A322-F68E011F4DA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4D8AAD0-5C4E-A803-1D04-7C65E23B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8" y="772628"/>
            <a:ext cx="71462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B25896D7-F975-DB03-75A2-035B37FD7A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60235" y="2183433"/>
            <a:ext cx="6877878" cy="230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39159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F67BD291-5D83-1838-3A74-1DC3ED282FE7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" name="Espaço Reservado para Título 1">
            <a:extLst>
              <a:ext uri="{FF2B5EF4-FFF2-40B4-BE49-F238E27FC236}">
                <a16:creationId xmlns:a16="http://schemas.microsoft.com/office/drawing/2014/main" id="{71BFA6B1-C52F-93FE-4ECB-0B907C1F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8" y="772628"/>
            <a:ext cx="71462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C737BB34-A12B-FE30-B5E7-F7936E199A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60235" y="2183433"/>
            <a:ext cx="6877878" cy="230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1698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45D95AB-B1BA-25BD-CA2C-7492A85992BA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" name="Espaço Reservado para Título 1">
            <a:extLst>
              <a:ext uri="{FF2B5EF4-FFF2-40B4-BE49-F238E27FC236}">
                <a16:creationId xmlns:a16="http://schemas.microsoft.com/office/drawing/2014/main" id="{EA8E67FA-A99F-B11E-7904-9E3D218D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8" y="772628"/>
            <a:ext cx="71462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5000" b="1">
                <a:solidFill>
                  <a:srgbClr val="F0562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1E8D3DC-099B-5CC6-D7C1-8CFFAD65F0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60235" y="2183433"/>
            <a:ext cx="6877878" cy="230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FontTx/>
              <a:buNone/>
              <a:defRPr sz="2400">
                <a:solidFill>
                  <a:srgbClr val="F0562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79912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F1EBF9E9-8598-3E82-4C90-F9E878E5D5B0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28BE604-6DC9-2D9B-FFCF-0D4CEA223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84" y="511628"/>
            <a:ext cx="8371115" cy="838201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endParaRPr lang="pt-BR" sz="4000">
              <a:solidFill>
                <a:srgbClr val="F0562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61D76E05-CF76-38F0-6899-675CA5B9B1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8083" y="1606965"/>
            <a:ext cx="10107151" cy="4739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F0562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71097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4DE081-63C0-C4D0-08AF-F0F6B474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C4B4E7-67AC-7CE7-3429-C6CC032DF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163F73-FF91-B3CC-FFDD-50EB3875C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5E677E-2AF7-4926-BA07-9D7777A9A0B2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8614D4-3D3D-17F8-1B1D-6968E466A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882335-9450-2012-5E36-A5882905A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466D2C-8E89-48BD-9B76-9BAB3C73E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061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78" r:id="rId14"/>
    <p:sldLayoutId id="2147483679" r:id="rId15"/>
    <p:sldLayoutId id="2147483680" r:id="rId16"/>
    <p:sldLayoutId id="2147483657" r:id="rId17"/>
    <p:sldLayoutId id="2147483658" r:id="rId18"/>
    <p:sldLayoutId id="2147483659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D99BEFF-1353-2AC4-7D2D-9829E0F6DD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FFAF47A-7AF1-5C09-3F87-83D280C8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24" y="771278"/>
            <a:ext cx="8207831" cy="957944"/>
          </a:xfrm>
        </p:spPr>
        <p:txBody>
          <a:bodyPr>
            <a:normAutofit fontScale="90000"/>
          </a:bodyPr>
          <a:lstStyle/>
          <a:p>
            <a:r>
              <a:rPr lang="pt-BR" sz="4000">
                <a:solidFill>
                  <a:srgbClr val="000000"/>
                </a:solidFill>
                <a:latin typeface="Poppins"/>
                <a:cs typeface="Poppins"/>
              </a:rPr>
              <a:t>SISTEMA DE CONTROLE E GESTÃO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05DF76A-3E06-DEB2-6786-4CCAED9BA963}"/>
              </a:ext>
            </a:extLst>
          </p:cNvPr>
          <p:cNvSpPr txBox="1">
            <a:spLocks/>
          </p:cNvSpPr>
          <p:nvPr/>
        </p:nvSpPr>
        <p:spPr>
          <a:xfrm>
            <a:off x="3343521" y="2951633"/>
            <a:ext cx="5519059" cy="947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5400"/>
          </a:p>
          <a:p>
            <a:r>
              <a:rPr lang="pt-BR" sz="5400">
                <a:latin typeface="Poppins"/>
                <a:cs typeface="Poppins"/>
              </a:rPr>
              <a:t>UAI CONTROLE</a:t>
            </a:r>
            <a:endParaRPr lang="pt-BR" sz="540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9AF2B6-CE89-9E41-037B-7A696C7FD705}"/>
              </a:ext>
            </a:extLst>
          </p:cNvPr>
          <p:cNvSpPr txBox="1">
            <a:spLocks/>
          </p:cNvSpPr>
          <p:nvPr/>
        </p:nvSpPr>
        <p:spPr>
          <a:xfrm>
            <a:off x="2032060" y="5895416"/>
            <a:ext cx="8207831" cy="957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algn="ctr"/>
            <a:r>
              <a:rPr lang="pt-BR" sz="1600" b="0">
                <a:solidFill>
                  <a:srgbClr val="000000"/>
                </a:solidFill>
                <a:latin typeface="Poppins"/>
                <a:cs typeface="Poppins"/>
              </a:rPr>
              <a:t>Tecnologia da Informação</a:t>
            </a:r>
            <a:br>
              <a:rPr lang="pt-BR" sz="1600" b="0">
                <a:solidFill>
                  <a:srgbClr val="000000"/>
                </a:solidFill>
                <a:latin typeface="Poppins"/>
                <a:cs typeface="Poppins"/>
              </a:rPr>
            </a:br>
            <a:r>
              <a:rPr lang="pt-BR" sz="1600" b="0">
                <a:solidFill>
                  <a:srgbClr val="000000"/>
                </a:solidFill>
                <a:latin typeface="Poppins"/>
                <a:cs typeface="Poppins"/>
              </a:rPr>
              <a:t>2025</a:t>
            </a:r>
            <a:endParaRPr lang="pt-BR" sz="16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93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C48D-0D9B-F035-77F3-61935B70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C946491-0929-C829-052C-20B372CE45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1AF8822-784D-786F-4F90-FE1FCD49A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163"/>
            <a:ext cx="7287988" cy="1488622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Poppins"/>
                <a:cs typeface="Poppins"/>
              </a:rPr>
              <a:t>INSTALAÇÃO</a:t>
            </a:r>
            <a:endParaRPr lang="pt-BR" sz="4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C0B936E-B546-382E-2B77-21B2A811FAB6}"/>
              </a:ext>
            </a:extLst>
          </p:cNvPr>
          <p:cNvSpPr txBox="1">
            <a:spLocks/>
          </p:cNvSpPr>
          <p:nvPr/>
        </p:nvSpPr>
        <p:spPr>
          <a:xfrm>
            <a:off x="459920" y="3622201"/>
            <a:ext cx="5634452" cy="2369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 dirty="0">
              <a:solidFill>
                <a:schemeClr val="tx1"/>
              </a:solidFill>
            </a:endParaRPr>
          </a:p>
          <a:p>
            <a:endParaRPr lang="pt-BR" sz="3000" dirty="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Dentro da pasta uai, execute o arquivo: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INSTALAR_UAI.bat</a:t>
            </a:r>
            <a:endParaRPr lang="pt-BR" dirty="0">
              <a:solidFill>
                <a:schemeClr val="tx1"/>
              </a:solidFill>
              <a:latin typeface="Poppins"/>
            </a:endParaRPr>
          </a:p>
          <a:p>
            <a:pPr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Aguarde a finalização do processo. Esse passo instalará todos os componentes necessários para o funcionamento do sistema.</a:t>
            </a:r>
            <a:endParaRPr lang="pt-BR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C45466-57B2-9511-1174-55F3D11D71D6}"/>
              </a:ext>
            </a:extLst>
          </p:cNvPr>
          <p:cNvSpPr txBox="1">
            <a:spLocks/>
          </p:cNvSpPr>
          <p:nvPr/>
        </p:nvSpPr>
        <p:spPr>
          <a:xfrm>
            <a:off x="459920" y="1948599"/>
            <a:ext cx="10255612" cy="1840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>
              <a:solidFill>
                <a:schemeClr val="tx1"/>
              </a:solidFill>
            </a:endParaRPr>
          </a:p>
          <a:p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3. Instalar os componentes necessários</a:t>
            </a:r>
            <a:endParaRPr lang="pt-BR" dirty="0">
              <a:solidFill>
                <a:schemeClr val="tx1"/>
              </a:solidFill>
            </a:endParaRPr>
          </a:p>
          <a:p>
            <a:endParaRPr lang="pt-BR" sz="3000" dirty="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449ED141-8321-0F0C-AA63-159F1512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36" y="2707710"/>
            <a:ext cx="5984774" cy="31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2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6B684-C4BE-8AD8-0D9E-65C5D5B6C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0C3D3405-50E8-94F3-AF5F-3C266A26DF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D8FF78-1F69-22AC-C927-783CF968E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163"/>
            <a:ext cx="7287988" cy="1488622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Poppins"/>
                <a:cs typeface="Poppins"/>
              </a:rPr>
              <a:t>INSTALAÇÃO</a:t>
            </a:r>
            <a:endParaRPr lang="pt-BR" sz="4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FEAFD99-D20C-26DB-188B-25D0EAD31A5D}"/>
              </a:ext>
            </a:extLst>
          </p:cNvPr>
          <p:cNvSpPr txBox="1">
            <a:spLocks/>
          </p:cNvSpPr>
          <p:nvPr/>
        </p:nvSpPr>
        <p:spPr>
          <a:xfrm>
            <a:off x="300146" y="4713921"/>
            <a:ext cx="5634452" cy="2369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Após a instalação, execute o arquivo: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CONFIGURAR_EMAIL.bat</a:t>
            </a:r>
            <a:endParaRPr lang="pt-BR" dirty="0">
              <a:solidFill>
                <a:schemeClr val="tx1"/>
              </a:solidFill>
              <a:latin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Será solicitado que você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informe seu e-mail e senha</a:t>
            </a: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Siga as instruções na tela para concluir a configuração de envio de e-mails automáticos pelo sistema.</a:t>
            </a:r>
            <a:endParaRPr lang="pt-BR" dirty="0">
              <a:solidFill>
                <a:schemeClr val="tx1"/>
              </a:solidFill>
            </a:endParaRPr>
          </a:p>
          <a:p>
            <a:endParaRPr lang="pt-BR" sz="3000" dirty="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3DD9643-19EF-1B5D-959F-0823CFCC29F3}"/>
              </a:ext>
            </a:extLst>
          </p:cNvPr>
          <p:cNvSpPr txBox="1">
            <a:spLocks/>
          </p:cNvSpPr>
          <p:nvPr/>
        </p:nvSpPr>
        <p:spPr>
          <a:xfrm>
            <a:off x="459920" y="1948599"/>
            <a:ext cx="10255612" cy="1840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>
              <a:solidFill>
                <a:schemeClr val="tx1"/>
              </a:solidFill>
            </a:endParaRPr>
          </a:p>
          <a:p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4. Configurar o e-mail</a:t>
            </a:r>
            <a:endParaRPr lang="pt-BR" dirty="0">
              <a:solidFill>
                <a:schemeClr val="tx1"/>
              </a:solidFill>
            </a:endParaRPr>
          </a:p>
          <a:p>
            <a:endParaRPr lang="pt-BR" sz="3000" dirty="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1D30CFA0-EB0C-602E-16AF-6CA54608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792" y="2684656"/>
            <a:ext cx="6129887" cy="34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4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2E8B-1119-4476-05B5-6E8E44CAD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011329A-B853-28D4-7716-E6364F2B3C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4853BD-78FD-193C-461A-E38EEB24B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163"/>
            <a:ext cx="7287988" cy="1488622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Poppins"/>
                <a:cs typeface="Poppins"/>
              </a:rPr>
              <a:t>INSTALAÇÃO</a:t>
            </a:r>
            <a:endParaRPr lang="pt-BR" sz="4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092888-3953-4C12-0745-1DFE7F6FD3D6}"/>
              </a:ext>
            </a:extLst>
          </p:cNvPr>
          <p:cNvSpPr txBox="1">
            <a:spLocks/>
          </p:cNvSpPr>
          <p:nvPr/>
        </p:nvSpPr>
        <p:spPr>
          <a:xfrm>
            <a:off x="459920" y="3858684"/>
            <a:ext cx="5634452" cy="2369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Por fim, execute o arquivo: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EXECUTAR_UAI.bat</a:t>
            </a:r>
            <a:endParaRPr lang="pt-BR" dirty="0">
              <a:solidFill>
                <a:schemeClr val="tx1"/>
              </a:solidFill>
              <a:latin typeface="Poppins"/>
            </a:endParaRPr>
          </a:p>
          <a:p>
            <a:pPr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A aplicação será iniciada automaticamente, pronta para uso.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  <a:latin typeface="Consolas"/>
            </a:endParaRPr>
          </a:p>
          <a:p>
            <a:endParaRPr lang="pt-BR" sz="3000" dirty="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DACFDE9-A6DF-0062-DD7D-33B7F5ACCE9D}"/>
              </a:ext>
            </a:extLst>
          </p:cNvPr>
          <p:cNvSpPr txBox="1">
            <a:spLocks/>
          </p:cNvSpPr>
          <p:nvPr/>
        </p:nvSpPr>
        <p:spPr>
          <a:xfrm>
            <a:off x="459920" y="2014289"/>
            <a:ext cx="10255612" cy="1840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>
              <a:solidFill>
                <a:schemeClr val="tx1"/>
              </a:solidFill>
            </a:endParaRPr>
          </a:p>
          <a:p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5. Iniciar o sistema</a:t>
            </a:r>
            <a:endParaRPr lang="pt-BR" dirty="0">
              <a:solidFill>
                <a:schemeClr val="tx1"/>
              </a:solidFill>
            </a:endParaRPr>
          </a:p>
          <a:p>
            <a:endParaRPr lang="pt-BR" sz="3000" dirty="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</p:txBody>
      </p:sp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FBB9B1AF-13F9-4BEF-1E9B-ABC6C47D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03" y="3853520"/>
            <a:ext cx="6143953" cy="23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3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63C69-B4D5-677E-4A6E-60EAEE6F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EFD2A44-E363-8504-2BBB-F220B18422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74CAE6-A461-6328-BB24-06A2DE891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163"/>
            <a:ext cx="7287988" cy="1488622"/>
          </a:xfrm>
        </p:spPr>
        <p:txBody>
          <a:bodyPr>
            <a:normAutofit/>
          </a:bodyPr>
          <a:lstStyle/>
          <a:p>
            <a:r>
              <a:rPr lang="pt-BR" sz="4000">
                <a:latin typeface="Poppins"/>
                <a:cs typeface="Poppins"/>
              </a:rPr>
              <a:t>CONCLUSÃO</a:t>
            </a:r>
            <a:endParaRPr lang="pt-BR" sz="400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D35B818-E334-778B-12D9-5DC18E922D79}"/>
              </a:ext>
            </a:extLst>
          </p:cNvPr>
          <p:cNvSpPr txBox="1">
            <a:spLocks/>
          </p:cNvSpPr>
          <p:nvPr/>
        </p:nvSpPr>
        <p:spPr>
          <a:xfrm>
            <a:off x="459921" y="3626228"/>
            <a:ext cx="10464899" cy="1767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 dirty="0">
              <a:solidFill>
                <a:schemeClr val="tx1"/>
              </a:solidFill>
            </a:endParaRPr>
          </a:p>
          <a:p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O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“UAI Controle”</a:t>
            </a: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 é uma solução completa que integra a gestão de checklist e estoque facilitando o trabalho das equipes nas unidades e assegurando que todos os processos sejam realizados de forma eficiente e organizada. Com suas melhorias tecnológicas e uma interface simples e intuitiva, o sistema não só melhora o controle interno, mas também garante a continuidade do atendimento ao cidadão, antecipando problemas antes que eles se tornem críticos. O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“</a:t>
            </a:r>
            <a:r>
              <a:rPr lang="pt-BR" sz="3000" dirty="0" err="1">
                <a:solidFill>
                  <a:schemeClr val="tx1"/>
                </a:solidFill>
                <a:latin typeface="Poppins"/>
                <a:cs typeface="Poppins"/>
              </a:rPr>
              <a:t>UaiControle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”</a:t>
            </a: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 reflete o compromisso com a qualidade, inovação e organização, sendo uma ferramenta essencial para a gestão eficaz das unidades de atendimento.</a:t>
            </a:r>
            <a:endParaRPr lang="pt-BR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539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B6B9FBB1-FA25-68A9-E37B-CD0222057A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1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C98B5-623F-D1DF-8D4E-30247CBDC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B45E033-D1F0-D14C-B762-006940F7C9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0D0E98-4487-8678-9DCF-E01B339ED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-5444"/>
            <a:ext cx="5649687" cy="1344386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Poppins"/>
                <a:cs typeface="Poppins"/>
              </a:rPr>
              <a:t>SOBRE O NOME</a:t>
            </a:r>
            <a:endParaRPr lang="pt-BR" sz="4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91EB9E4-8C95-20C7-A507-4BAEBCFDEF22}"/>
              </a:ext>
            </a:extLst>
          </p:cNvPr>
          <p:cNvSpPr txBox="1">
            <a:spLocks/>
          </p:cNvSpPr>
          <p:nvPr/>
        </p:nvSpPr>
        <p:spPr>
          <a:xfrm>
            <a:off x="459921" y="2231374"/>
            <a:ext cx="8503530" cy="3223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O nome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“UAI Controle” </a:t>
            </a: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combina a identidade regional e acolhedora da expressão “UAI” com a proposta central do sistema, que é o controle eficiente de checklist, estoque e compras. Essa junção reflete de forma direta e memorável as três funções principais da plataforma, ao mesmo tempo em que valoriza a cultura mineira e transmite familiaridade. Por ser simples e fácil de lembrar, o nome comunica tanto a inovação tecnológica quanto o compromisso com a organização e a qualidade dos processos nas unidades.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0D24735E-F627-3126-2D86-DAB4617B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93" y="3268436"/>
            <a:ext cx="3532415" cy="34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1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12C49-A9C2-9602-A8BF-24DB57D10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1AD4975-E950-4946-B3DD-95A44F7E25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C5C99D-FD76-DB74-BBF0-8CD97B42F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-5444"/>
            <a:ext cx="7315202" cy="1502229"/>
          </a:xfrm>
        </p:spPr>
        <p:txBody>
          <a:bodyPr>
            <a:normAutofit/>
          </a:bodyPr>
          <a:lstStyle/>
          <a:p>
            <a:r>
              <a:rPr lang="pt-BR" sz="4000">
                <a:latin typeface="Poppins"/>
                <a:cs typeface="Poppins"/>
              </a:rPr>
              <a:t>SOBRE O SISTEMA</a:t>
            </a:r>
            <a:endParaRPr lang="pt-BR" sz="4000">
              <a:solidFill>
                <a:srgbClr val="023D3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51AC0D7-1667-E02D-0635-568B0BB7BFEE}"/>
              </a:ext>
            </a:extLst>
          </p:cNvPr>
          <p:cNvSpPr txBox="1">
            <a:spLocks/>
          </p:cNvSpPr>
          <p:nvPr/>
        </p:nvSpPr>
        <p:spPr>
          <a:xfrm>
            <a:off x="459921" y="2339280"/>
            <a:ext cx="8926288" cy="3110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O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“UAI Controle”</a:t>
            </a: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 é uma solução integrada que visa otimizar a gestão de checklist, estoque e compras nas Unidades de Atendimento Integrado (UAI). O sistema foi desenvolvido para garantir maior eficiência na manutenção dos equipamentos, organização do estoque e controle das compras, tudo de forma ágil e centralizada. Seu objetivo principal é oferecer uma plataforma que facilite o trabalho dos colaboradores, melhorando a comunicação e o acompanhamento das atividades em tempo real.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659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2C12F-F134-A1EF-A127-DAF0DCB5D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D65F927-F6C2-4F44-60ED-6C33557FD6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441320-1DD7-B479-D898-01B631735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-5444"/>
            <a:ext cx="7315202" cy="1502229"/>
          </a:xfrm>
        </p:spPr>
        <p:txBody>
          <a:bodyPr>
            <a:normAutofit/>
          </a:bodyPr>
          <a:lstStyle/>
          <a:p>
            <a:r>
              <a:rPr lang="pt-BR" sz="4000">
                <a:latin typeface="Poppins"/>
                <a:cs typeface="Poppins"/>
              </a:rPr>
              <a:t>OBJETIVOS</a:t>
            </a:r>
            <a:endParaRPr lang="pt-BR" sz="4000">
              <a:solidFill>
                <a:srgbClr val="023D3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04884-F974-92E2-0397-F9F62BD28EEE}"/>
              </a:ext>
            </a:extLst>
          </p:cNvPr>
          <p:cNvSpPr txBox="1">
            <a:spLocks/>
          </p:cNvSpPr>
          <p:nvPr/>
        </p:nvSpPr>
        <p:spPr>
          <a:xfrm>
            <a:off x="459921" y="2483658"/>
            <a:ext cx="8066317" cy="3110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O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"UAI Controle"</a:t>
            </a: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 tem como objetivo proporcionar uma gestão simplificada e eficaz dos processos diários das unidades, incluindo a verificação de equipamentos, o controle de itens em estoque e a realização de compras. O sistema busca padronizar essas operações, garantir a rastreabilidade das ações e melhorar a organização geral das unidades, permitindo também a antecipação de falhas e a prevenção de problemas que possam impactar o atendimento ao cidadão.</a:t>
            </a:r>
            <a:endParaRPr lang="pt-BR" sz="3000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13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A266C-90B1-EC2E-DDCB-8839A196B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6C897A0-818D-812E-7067-3EFA923ABB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6EA841F-5CF1-9E0F-F8D1-F82BFCE71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-5444"/>
            <a:ext cx="7315202" cy="1502229"/>
          </a:xfrm>
        </p:spPr>
        <p:txBody>
          <a:bodyPr>
            <a:normAutofit/>
          </a:bodyPr>
          <a:lstStyle/>
          <a:p>
            <a:r>
              <a:rPr lang="pt-BR" sz="4000">
                <a:latin typeface="Poppins"/>
                <a:cs typeface="Poppins"/>
              </a:rPr>
              <a:t>MELHORIAS INTRODUZIDAS</a:t>
            </a:r>
            <a:endParaRPr lang="pt-BR" sz="4000">
              <a:solidFill>
                <a:srgbClr val="023D3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9D942A0-6ADD-D42B-6038-914BBFBA0AA6}"/>
              </a:ext>
            </a:extLst>
          </p:cNvPr>
          <p:cNvSpPr txBox="1">
            <a:spLocks/>
          </p:cNvSpPr>
          <p:nvPr/>
        </p:nvSpPr>
        <p:spPr>
          <a:xfrm>
            <a:off x="459921" y="2801636"/>
            <a:ext cx="8581671" cy="1767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>
              <a:solidFill>
                <a:schemeClr val="tx1"/>
              </a:solidFill>
            </a:endParaRPr>
          </a:p>
          <a:p>
            <a: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  <a:t>O sistema </a:t>
            </a:r>
            <a:r>
              <a:rPr lang="pt-BR" sz="3000">
                <a:solidFill>
                  <a:schemeClr val="tx1"/>
                </a:solidFill>
                <a:latin typeface="Poppins"/>
                <a:cs typeface="Poppins"/>
              </a:rPr>
              <a:t>“UAI Controle”</a:t>
            </a:r>
            <a: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  <a:t> inclui várias melhorias, como:</a:t>
            </a:r>
            <a:b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</a:br>
            <a:endParaRPr lang="pt-BR" sz="3000" b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pt-BR" sz="3000">
                <a:solidFill>
                  <a:schemeClr val="tx1"/>
                </a:solidFill>
                <a:latin typeface="Poppins"/>
                <a:cs typeface="Poppins"/>
              </a:rPr>
              <a:t>Automação de registros</a:t>
            </a:r>
            <a: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  <a:t>, com envio de checklists para o e-mail da Supervisora de T.I., com carimbo de data e hora.</a:t>
            </a:r>
            <a:endParaRPr lang="pt-BR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pt-BR" sz="3000">
                <a:solidFill>
                  <a:schemeClr val="tx1"/>
                </a:solidFill>
                <a:latin typeface="Poppins"/>
                <a:cs typeface="Poppins"/>
              </a:rPr>
              <a:t>Alertas e notificações</a:t>
            </a:r>
            <a: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  <a:t> para itens críticos, garantindo ação rápida.</a:t>
            </a:r>
            <a:endParaRPr lang="pt-BR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pt-BR" sz="3000">
                <a:solidFill>
                  <a:schemeClr val="tx1"/>
                </a:solidFill>
                <a:latin typeface="Poppins"/>
                <a:cs typeface="Poppins"/>
              </a:rPr>
              <a:t>Relatórios rápidos</a:t>
            </a:r>
            <a: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  <a:t> em planilha para análise imediata do status dos equipamentos e do estoque.</a:t>
            </a:r>
            <a:endParaRPr lang="pt-BR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18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4D905-360B-B2F3-080D-4B212CA1B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0A0EDF7-BB1F-5465-4AAF-58A8DF24C6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3BC2AE-C256-591A-E040-CA8334498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-5444"/>
            <a:ext cx="7315202" cy="1502229"/>
          </a:xfrm>
        </p:spPr>
        <p:txBody>
          <a:bodyPr>
            <a:normAutofit/>
          </a:bodyPr>
          <a:lstStyle/>
          <a:p>
            <a:r>
              <a:rPr lang="pt-BR" sz="4000">
                <a:latin typeface="Poppins"/>
                <a:cs typeface="Poppins"/>
              </a:rPr>
              <a:t>MELHORIAS INTRODUZIDAS</a:t>
            </a:r>
            <a:endParaRPr lang="pt-BR" sz="4000">
              <a:solidFill>
                <a:srgbClr val="023D3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62FB61-73A9-9164-7A6B-B2CEC2FF3E0A}"/>
              </a:ext>
            </a:extLst>
          </p:cNvPr>
          <p:cNvSpPr txBox="1">
            <a:spLocks/>
          </p:cNvSpPr>
          <p:nvPr/>
        </p:nvSpPr>
        <p:spPr>
          <a:xfrm>
            <a:off x="459921" y="3095550"/>
            <a:ext cx="8331300" cy="1767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>
              <a:solidFill>
                <a:schemeClr val="tx1"/>
              </a:solidFill>
            </a:endParaRPr>
          </a:p>
          <a:p>
            <a:endParaRPr lang="pt-BR" sz="3000" b="0"/>
          </a:p>
          <a:p>
            <a:pPr marL="285750" indent="-285750">
              <a:buFont typeface="Arial"/>
              <a:buChar char="•"/>
            </a:pPr>
            <a:r>
              <a:rPr lang="pt-BR" sz="3000">
                <a:solidFill>
                  <a:schemeClr val="tx1"/>
                </a:solidFill>
                <a:latin typeface="Poppins"/>
                <a:cs typeface="Poppins"/>
              </a:rPr>
              <a:t>Controle de estoque de equipamentos de T.I.</a:t>
            </a:r>
            <a: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  <a:t>, com registros de entradas e saídas para facilitar a reposição.</a:t>
            </a:r>
            <a:b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</a:br>
            <a:r>
              <a:rPr lang="pt-BR" sz="3000">
                <a:solidFill>
                  <a:schemeClr val="tx1"/>
                </a:solidFill>
                <a:latin typeface="Poppins"/>
                <a:cs typeface="Poppins"/>
              </a:rPr>
              <a:t>Compra mensal via caixinha de TIC</a:t>
            </a:r>
            <a: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  <a:t>, automatizando o processo de aquisição de materiais e equipamentos necessários.</a:t>
            </a:r>
            <a:b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</a:br>
            <a:br>
              <a:rPr lang="pt-BR" sz="3000" b="0">
                <a:latin typeface="Poppins"/>
                <a:cs typeface="Poppins"/>
              </a:rPr>
            </a:br>
            <a: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  <a:t>Essas melhorias tornam o sistema mais eficiente, facilitando o gerenciamento e a continuidade dos serviços.</a:t>
            </a:r>
            <a:endParaRPr lang="pt-BR">
              <a:solidFill>
                <a:schemeClr val="tx1"/>
              </a:solidFill>
            </a:endParaRPr>
          </a:p>
          <a:p>
            <a:endParaRPr lang="pt-BR" sz="3000" b="0"/>
          </a:p>
          <a:p>
            <a:endParaRPr lang="pt-BR" sz="3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02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2946-ED3A-B221-6A7C-CFF142286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0A1F86FB-AE51-6AE3-1483-DECF81CB0D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E07B42-0ECA-AB99-EBA7-66E7D3EE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163"/>
            <a:ext cx="7287988" cy="1488622"/>
          </a:xfrm>
        </p:spPr>
        <p:txBody>
          <a:bodyPr>
            <a:normAutofit/>
          </a:bodyPr>
          <a:lstStyle/>
          <a:p>
            <a:r>
              <a:rPr lang="pt-BR" sz="4000">
                <a:latin typeface="Poppins"/>
                <a:cs typeface="Poppins"/>
              </a:rPr>
              <a:t>ORGANIZAÇÃO PARA AUDITORIAS FUTURAS</a:t>
            </a:r>
            <a:endParaRPr lang="pt-BR" sz="400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FF68F96-9FE8-DBA4-58B2-1B112356F7C3}"/>
              </a:ext>
            </a:extLst>
          </p:cNvPr>
          <p:cNvSpPr txBox="1">
            <a:spLocks/>
          </p:cNvSpPr>
          <p:nvPr/>
        </p:nvSpPr>
        <p:spPr>
          <a:xfrm>
            <a:off x="459921" y="3435728"/>
            <a:ext cx="9038871" cy="1767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  <a:t>Todos os registros ficam indexados por localização, data e responsável, garantindo rastreabilidade completa.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  <a:t>Histórico centralizado facilita o acesso a dados antigos e a comprovação de conformidade em auditorias internas ou externas.</a:t>
            </a:r>
            <a:endParaRPr lang="pt-BR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BR" sz="3000" b="0">
                <a:solidFill>
                  <a:schemeClr val="tx1"/>
                </a:solidFill>
                <a:latin typeface="Poppins"/>
                <a:cs typeface="Poppins"/>
              </a:rPr>
              <a:t>Relatórios personalizáveis permitem extrair métricas de desempenho e evidências de exames periódicos sempre que necessário.</a:t>
            </a:r>
            <a:endParaRPr lang="pt-BR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73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B2A67-C21A-6B6A-CBF4-1AFD5A6B8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569CBEE-5701-C670-B327-E5EF5190D1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F8E4E1-9247-4068-BB3F-3281D21C7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163"/>
            <a:ext cx="7287988" cy="1488622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Poppins"/>
                <a:cs typeface="Poppins"/>
              </a:rPr>
              <a:t>INSTALAÇÃO</a:t>
            </a:r>
            <a:endParaRPr lang="pt-BR" sz="4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29856C3-31D6-AF0F-8837-4F48EF6F42C6}"/>
              </a:ext>
            </a:extLst>
          </p:cNvPr>
          <p:cNvSpPr txBox="1">
            <a:spLocks/>
          </p:cNvSpPr>
          <p:nvPr/>
        </p:nvSpPr>
        <p:spPr>
          <a:xfrm>
            <a:off x="459921" y="3517098"/>
            <a:ext cx="5634452" cy="1767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 dirty="0">
              <a:solidFill>
                <a:schemeClr val="tx1"/>
              </a:solidFill>
            </a:endParaRPr>
          </a:p>
          <a:p>
            <a:endParaRPr lang="pt-BR" sz="3000" dirty="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Acesse a pasta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Documentos</a:t>
            </a: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 do seu computador.</a:t>
            </a:r>
            <a:endParaRPr lang="pt-BR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Crie uma nova pasta com o nome: </a:t>
            </a:r>
            <a:r>
              <a:rPr lang="pt-BR" sz="3000" b="0" dirty="0">
                <a:solidFill>
                  <a:schemeClr val="tx1"/>
                </a:solidFill>
                <a:latin typeface="Consolas"/>
                <a:cs typeface="Poppins"/>
              </a:rPr>
              <a:t>uai</a:t>
            </a:r>
            <a:endParaRPr lang="pt-BR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Copie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todos os arquivos do sistema</a:t>
            </a: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 para dentro dessa pasta.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</p:txBody>
      </p:sp>
      <p:pic>
        <p:nvPicPr>
          <p:cNvPr id="3" name="Imagem 2" descr="Interface gráfica do usuário, Aplicativo, Email&#10;&#10;O conteúdo gerado por IA pode estar incorreto.">
            <a:extLst>
              <a:ext uri="{FF2B5EF4-FFF2-40B4-BE49-F238E27FC236}">
                <a16:creationId xmlns:a16="http://schemas.microsoft.com/office/drawing/2014/main" id="{76571623-5C09-C0B1-0B30-BA4BD7435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894" y="2593257"/>
            <a:ext cx="6004181" cy="358877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D534324-A307-DE51-CD1D-609F8A0AECE8}"/>
              </a:ext>
            </a:extLst>
          </p:cNvPr>
          <p:cNvSpPr txBox="1">
            <a:spLocks/>
          </p:cNvSpPr>
          <p:nvPr/>
        </p:nvSpPr>
        <p:spPr>
          <a:xfrm>
            <a:off x="459920" y="1948599"/>
            <a:ext cx="7674645" cy="1840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>
              <a:solidFill>
                <a:schemeClr val="tx1"/>
              </a:solidFill>
            </a:endParaRPr>
          </a:p>
          <a:p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1. Criar a pasta de instalação</a:t>
            </a:r>
          </a:p>
          <a:p>
            <a:endParaRPr lang="pt-BR" sz="3000" dirty="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44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4430-724E-1383-68C7-8D100A96D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54DD230-BF8E-469E-D62B-8952D07639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F66B14-E23C-7749-85D6-D56EC36BF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163"/>
            <a:ext cx="7287988" cy="1488622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Poppins"/>
                <a:cs typeface="Poppins"/>
              </a:rPr>
              <a:t>INSTALAÇÃO</a:t>
            </a:r>
            <a:endParaRPr lang="pt-BR" sz="4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EF45704-5354-B3D5-159B-FFCB54B79A52}"/>
              </a:ext>
            </a:extLst>
          </p:cNvPr>
          <p:cNvSpPr txBox="1">
            <a:spLocks/>
          </p:cNvSpPr>
          <p:nvPr/>
        </p:nvSpPr>
        <p:spPr>
          <a:xfrm>
            <a:off x="459920" y="3425132"/>
            <a:ext cx="5634452" cy="1740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 dirty="0">
              <a:solidFill>
                <a:schemeClr val="tx1"/>
              </a:solidFill>
            </a:endParaRPr>
          </a:p>
          <a:p>
            <a:endParaRPr lang="pt-BR" sz="3000" dirty="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Acesse a pasta </a:t>
            </a:r>
            <a:r>
              <a:rPr lang="pt-BR" sz="3000" b="0" dirty="0">
                <a:solidFill>
                  <a:schemeClr val="tx1"/>
                </a:solidFill>
                <a:latin typeface="Consolas"/>
                <a:cs typeface="Poppins"/>
              </a:rPr>
              <a:t>uai</a:t>
            </a: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 e localize o instalador do Python: </a:t>
            </a:r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INSTALADOR_PYTHON.bat</a:t>
            </a:r>
            <a:endParaRPr lang="pt-BR" sz="3000" b="0" dirty="0">
              <a:solidFill>
                <a:schemeClr val="tx1"/>
              </a:solidFill>
              <a:latin typeface="Consolas"/>
            </a:endParaRPr>
          </a:p>
          <a:p>
            <a:pPr>
              <a:buFont typeface="Arial"/>
              <a:buChar char="•"/>
            </a:pPr>
            <a:r>
              <a:rPr lang="pt-BR" sz="3000" b="0" dirty="0">
                <a:solidFill>
                  <a:schemeClr val="tx1"/>
                </a:solidFill>
                <a:latin typeface="Poppins"/>
                <a:cs typeface="Poppins"/>
              </a:rPr>
              <a:t>Finalize a instalação normalmente.</a:t>
            </a:r>
            <a:endParaRPr lang="pt-BR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 dirty="0">
              <a:solidFill>
                <a:schemeClr val="tx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A9613CB-1A3D-CADE-843E-8FC14D7E0B4F}"/>
              </a:ext>
            </a:extLst>
          </p:cNvPr>
          <p:cNvSpPr txBox="1">
            <a:spLocks/>
          </p:cNvSpPr>
          <p:nvPr/>
        </p:nvSpPr>
        <p:spPr>
          <a:xfrm>
            <a:off x="459920" y="1948599"/>
            <a:ext cx="7674645" cy="1840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23D3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pt-BR" sz="3000" b="0">
              <a:solidFill>
                <a:schemeClr val="tx1"/>
              </a:solidFill>
            </a:endParaRPr>
          </a:p>
          <a:p>
            <a:r>
              <a:rPr lang="pt-BR" sz="3000" dirty="0">
                <a:solidFill>
                  <a:schemeClr val="tx1"/>
                </a:solidFill>
                <a:latin typeface="Poppins"/>
                <a:cs typeface="Poppins"/>
              </a:rPr>
              <a:t>2. Instalar o Python</a:t>
            </a:r>
          </a:p>
          <a:p>
            <a:endParaRPr lang="pt-BR" sz="3000" dirty="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 dirty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pt-BR" sz="2800" b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 sz="3000" b="0">
              <a:solidFill>
                <a:schemeClr val="tx1"/>
              </a:solidFill>
            </a:endParaRPr>
          </a:p>
          <a:p>
            <a:endParaRPr lang="pt-BR" sz="3000" b="0">
              <a:solidFill>
                <a:schemeClr val="tx1"/>
              </a:solidFill>
            </a:endParaRP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6C4F1170-CD1A-D76D-D4D6-A55272EF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88" y="2756337"/>
            <a:ext cx="5972176" cy="30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96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d12473-ead5-4380-9d79-1bdcf1635944">
      <Terms xmlns="http://schemas.microsoft.com/office/infopath/2007/PartnerControls"/>
    </lcf76f155ced4ddcb4097134ff3c332f>
    <TaxCatchAll xmlns="0b6625d8-7646-4f64-a8c4-6cce3c1c6b5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6AA99F8E40A69499FDEB244ADB0F223" ma:contentTypeVersion="15" ma:contentTypeDescription="Crie um novo documento." ma:contentTypeScope="" ma:versionID="74ea621694f139eef4aaf4f606b41246">
  <xsd:schema xmlns:xsd="http://www.w3.org/2001/XMLSchema" xmlns:xs="http://www.w3.org/2001/XMLSchema" xmlns:p="http://schemas.microsoft.com/office/2006/metadata/properties" xmlns:ns2="3ed12473-ead5-4380-9d79-1bdcf1635944" xmlns:ns3="0b6625d8-7646-4f64-a8c4-6cce3c1c6b56" targetNamespace="http://schemas.microsoft.com/office/2006/metadata/properties" ma:root="true" ma:fieldsID="454ba2cc981c16b5375a6ba77a201776" ns2:_="" ns3:_="">
    <xsd:import namespace="3ed12473-ead5-4380-9d79-1bdcf1635944"/>
    <xsd:import namespace="0b6625d8-7646-4f64-a8c4-6cce3c1c6b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d12473-ead5-4380-9d79-1bdcf16359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Marcações de imagem" ma:readOnly="false" ma:fieldId="{5cf76f15-5ced-4ddc-b409-7134ff3c332f}" ma:taxonomyMulti="true" ma:sspId="d7ffdb88-a78c-4859-9e4a-f7408a1109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6625d8-7646-4f64-a8c4-6cce3c1c6b5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5bec64c3-cc84-4cfa-90a7-24f995c7b70c}" ma:internalName="TaxCatchAll" ma:showField="CatchAllData" ma:web="0b6625d8-7646-4f64-a8c4-6cce3c1c6b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DA291F-9D79-44FF-A141-7BA51B69677F}">
  <ds:schemaRefs>
    <ds:schemaRef ds:uri="0b6625d8-7646-4f64-a8c4-6cce3c1c6b56"/>
    <ds:schemaRef ds:uri="3ed12473-ead5-4380-9d79-1bdcf163594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83882CA-85BD-4D0B-AF57-07CBF548AA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18D0C4-78A5-4675-8B5F-BFB86996E29F}">
  <ds:schemaRefs>
    <ds:schemaRef ds:uri="0b6625d8-7646-4f64-a8c4-6cce3c1c6b56"/>
    <ds:schemaRef ds:uri="3ed12473-ead5-4380-9d79-1bdcf16359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Microsoft Office PowerPoint</Application>
  <PresentationFormat>Widescreen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Poppins</vt:lpstr>
      <vt:lpstr>Tema do Office</vt:lpstr>
      <vt:lpstr>SISTEMA DE CONTROLE E GESTÃO</vt:lpstr>
      <vt:lpstr>SOBRE O NOME</vt:lpstr>
      <vt:lpstr>SOBRE O SISTEMA</vt:lpstr>
      <vt:lpstr>OBJETIVOS</vt:lpstr>
      <vt:lpstr>MELHORIAS INTRODUZIDAS</vt:lpstr>
      <vt:lpstr>MELHORIAS INTRODUZIDAS</vt:lpstr>
      <vt:lpstr>ORGANIZAÇÃO PARA AUDITORIAS FUTURAS</vt:lpstr>
      <vt:lpstr>INSTALAÇÃO</vt:lpstr>
      <vt:lpstr>INSTALAÇÃO</vt:lpstr>
      <vt:lpstr>INSTALAÇÃO</vt:lpstr>
      <vt:lpstr>INSTALAÇÃO</vt:lpstr>
      <vt:lpstr>INSTALAÇÃO</vt:lpstr>
      <vt:lpstr>CONCLUSÃO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Marcela Satiro Myamoto</dc:creator>
  <cp:lastModifiedBy>Andre Geraldo Manoelino</cp:lastModifiedBy>
  <cp:revision>96</cp:revision>
  <dcterms:created xsi:type="dcterms:W3CDTF">2024-05-09T13:35:16Z</dcterms:created>
  <dcterms:modified xsi:type="dcterms:W3CDTF">2025-05-05T18:45:04Z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0x01010006AA99F8E40A69499FDEB244ADB0F223</vt:lpwstr>
  </property>
  <property fmtid="{D5CDD505-2E9C-101B-9397-08002B2CF9AE}" pid="3" name="MediaServiceImageTags">
    <vt:lpwstr/>
  </property>
</Properties>
</file>